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56" r:id="rId3"/>
    <p:sldId id="297" r:id="rId4"/>
    <p:sldId id="298" r:id="rId5"/>
    <p:sldId id="299" r:id="rId6"/>
    <p:sldId id="285" r:id="rId7"/>
    <p:sldId id="310" r:id="rId8"/>
    <p:sldId id="300" r:id="rId9"/>
    <p:sldId id="304" r:id="rId10"/>
    <p:sldId id="302" r:id="rId11"/>
    <p:sldId id="303" r:id="rId12"/>
    <p:sldId id="314" r:id="rId13"/>
    <p:sldId id="305" r:id="rId14"/>
    <p:sldId id="306" r:id="rId15"/>
    <p:sldId id="307" r:id="rId16"/>
    <p:sldId id="308" r:id="rId17"/>
    <p:sldId id="309" r:id="rId18"/>
    <p:sldId id="311" r:id="rId19"/>
    <p:sldId id="312" r:id="rId20"/>
    <p:sldId id="313" r:id="rId21"/>
    <p:sldId id="26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1" autoAdjust="0"/>
    <p:restoredTop sz="82029" autoAdjust="0"/>
  </p:normalViewPr>
  <p:slideViewPr>
    <p:cSldViewPr snapToGrid="0">
      <p:cViewPr>
        <p:scale>
          <a:sx n="33" d="100"/>
          <a:sy n="33" d="100"/>
        </p:scale>
        <p:origin x="-2622" y="-12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-3252" y="-11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1E070-1B52-4150-B8B5-7D638E541AFF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C2F97-20BB-4D95-B148-E4DD2ED740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B5E7C-450B-48B7-B45B-C3838930636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5043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B5E7C-450B-48B7-B45B-C3838930636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5043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F0B4076-92A6-48C8-9412-3DF774748336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09542D7-CC9B-4BF3-AA58-B5AAE54CB0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9046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14AE-CD02-4551-A434-424416ABA5C5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77D43-5E22-40DD-9691-35DC371EF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14AE-CD02-4551-A434-424416ABA5C5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77D43-5E22-40DD-9691-35DC371EF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14AE-CD02-4551-A434-424416ABA5C5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77D43-5E22-40DD-9691-35DC371EF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2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14AE-CD02-4551-A434-424416ABA5C5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77D43-5E22-40DD-9691-35DC371EF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14AE-CD02-4551-A434-424416ABA5C5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77D43-5E22-40DD-9691-35DC371EF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14AE-CD02-4551-A434-424416ABA5C5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77D43-5E22-40DD-9691-35DC371EF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14AE-CD02-4551-A434-424416ABA5C5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77D43-5E22-40DD-9691-35DC371EF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5" y="273052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14AE-CD02-4551-A434-424416ABA5C5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77D43-5E22-40DD-9691-35DC371EF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14AE-CD02-4551-A434-424416ABA5C5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77D43-5E22-40DD-9691-35DC371EF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14AE-CD02-4551-A434-424416ABA5C5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77D43-5E22-40DD-9691-35DC371EF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14AE-CD02-4551-A434-424416ABA5C5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77D43-5E22-40DD-9691-35DC371EF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 userDrawn="1"/>
        </p:nvCxnSpPr>
        <p:spPr>
          <a:xfrm>
            <a:off x="1352549" y="6248400"/>
            <a:ext cx="10839451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e 6"/>
          <p:cNvSpPr/>
          <p:nvPr/>
        </p:nvSpPr>
        <p:spPr>
          <a:xfrm>
            <a:off x="-1087901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25090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350499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30E7CBD-1D61-4C03-BA13-2A05743A8F93}"/>
              </a:ext>
            </a:extLst>
          </p:cNvPr>
          <p:cNvSpPr/>
          <p:nvPr userDrawn="1"/>
        </p:nvSpPr>
        <p:spPr>
          <a:xfrm>
            <a:off x="1340439" y="6537962"/>
            <a:ext cx="10851561" cy="37011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Segoe UI Black" pitchFamily="34" charset="0"/>
                <a:cs typeface="Aharoni" pitchFamily="2" charset="-79"/>
              </a:rPr>
              <a:t>SMT. NARSAMMA ARTS, COMMERCE &amp; SCIENCE COLLEGE </a:t>
            </a:r>
            <a:r>
              <a:rPr lang="en-US" sz="1600" b="1" kern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Segoe UI Black" pitchFamily="34" charset="0"/>
                <a:cs typeface="Aharoni" pitchFamily="2" charset="-79"/>
              </a:rPr>
              <a:t>Kiran</a:t>
            </a:r>
            <a:r>
              <a:rPr lang="en-US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Segoe UI Black" pitchFamily="34" charset="0"/>
                <a:cs typeface="Aharoni" pitchFamily="2" charset="-79"/>
              </a:rPr>
              <a:t> Nagar, Amravati</a:t>
            </a:r>
            <a:endParaRPr 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ea typeface="Segoe UI Black" pitchFamily="34" charset="0"/>
              <a:cs typeface="Aharoni" pitchFamily="2" charset="-79"/>
            </a:endParaRP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1352549" y="6496050"/>
            <a:ext cx="10839451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930E7CBD-1D61-4C03-BA13-2A05743A8F93}"/>
              </a:ext>
            </a:extLst>
          </p:cNvPr>
          <p:cNvSpPr/>
          <p:nvPr userDrawn="1"/>
        </p:nvSpPr>
        <p:spPr>
          <a:xfrm>
            <a:off x="1340441" y="0"/>
            <a:ext cx="10851561" cy="47798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Segoe UI Black" pitchFamily="34" charset="0"/>
                <a:cs typeface="Aharoni" pitchFamily="2" charset="-79"/>
              </a:rPr>
              <a:t> SILVER JUBILEE YEAR CELEBRATIONS : 2020-2021</a:t>
            </a:r>
            <a:endPara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ea typeface="Segoe UI Black" pitchFamily="34" charset="0"/>
              <a:cs typeface="Aharoni" pitchFamily="2" charset="-79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352549" y="486634"/>
            <a:ext cx="10839451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1" name="Picture 1" descr="C:\Users\WelCome\Desktop\Silver Jubilee 2020-21 (NEW)\25yrs-logo2.jp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63884" y="5884002"/>
            <a:ext cx="1333596" cy="973998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135A909-FCA7-4CA8-A02D-41B3980643F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691" y="6144019"/>
            <a:ext cx="685800" cy="7139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14AE-CD02-4551-A434-424416ABA5C5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77D43-5E22-40DD-9691-35DC371EF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.ppt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6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2987787" y="1581599"/>
            <a:ext cx="7406640" cy="3108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Times New Roman"/>
                <a:cs typeface="Calibri" pitchFamily="34" charset="0"/>
              </a:rPr>
              <a:t>Shrimati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Times New Roman"/>
                <a:cs typeface="Calibri" pitchFamily="34" charset="0"/>
              </a:rPr>
              <a:t>Narsamma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Times New Roman"/>
                <a:cs typeface="Calibri" pitchFamily="34" charset="0"/>
              </a:rPr>
              <a:t>Hirayya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Times New Roman"/>
                <a:cs typeface="Calibri" pitchFamily="34" charset="0"/>
              </a:rPr>
              <a:t>Shaikshanik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Times New Roman"/>
                <a:cs typeface="Calibri" pitchFamily="34" charset="0"/>
              </a:rPr>
              <a:t>Trusts’s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Times New Roman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Times New Roman"/>
                <a:cs typeface="Calibri" pitchFamily="34" charset="0"/>
              </a:rPr>
              <a:t/>
            </a:r>
            <a:b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Times New Roman"/>
                <a:cs typeface="Calibri" pitchFamily="34" charset="0"/>
              </a:rPr>
            </a:b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Times New Roman"/>
                <a:cs typeface="Calibri" pitchFamily="34" charset="0"/>
              </a:rPr>
              <a:t>Smt.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Times New Roman"/>
                <a:cs typeface="Calibri" pitchFamily="34" charset="0"/>
              </a:rPr>
              <a:t>Narsamma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Times New Roman"/>
                <a:cs typeface="Calibri" pitchFamily="34" charset="0"/>
              </a:rPr>
              <a:t> Arts, Commerce and Science College,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Times New Roman"/>
                <a:cs typeface="Calibri" pitchFamily="34" charset="0"/>
              </a:rPr>
              <a:t>Kiran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Times New Roman"/>
                <a:cs typeface="Calibri" pitchFamily="34" charset="0"/>
              </a:rPr>
              <a:t> Nagar Amravati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Times New Roman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Times New Roman"/>
                <a:cs typeface="Calibri" pitchFamily="34" charset="0"/>
              </a:rPr>
              <a:t> 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Times New Roman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Times New Roman"/>
                <a:cs typeface="Calibri" pitchFamily="34" charset="0"/>
              </a:rPr>
              <a:t>Information of Silver Jubilee Year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Times New Roman"/>
                <a:cs typeface="Calibri" pitchFamily="34" charset="0"/>
              </a:rPr>
              <a:t>programme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Times New Roman"/>
                <a:cs typeface="Calibri" pitchFamily="34" charset="0"/>
              </a:rPr>
              <a:t> : 2020-2021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ea typeface="Times New Roman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90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welcome\Desktop\NMJ\Expert Talk Certificate\Expert Talk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2954" y="547137"/>
            <a:ext cx="3295726" cy="477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365896" y="5339982"/>
            <a:ext cx="3282304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1400" dirty="0" smtClean="0"/>
              <a:t>State Level </a:t>
            </a:r>
            <a:r>
              <a:rPr lang="en-US" sz="1400" dirty="0" smtClean="0"/>
              <a:t>One Week Expert Talk Series </a:t>
            </a:r>
            <a:r>
              <a:rPr lang="en-GB" sz="1400" dirty="0" smtClean="0">
                <a:latin typeface="Calibri"/>
                <a:ea typeface="Times New Roman"/>
                <a:cs typeface="Calibri"/>
              </a:rPr>
              <a:t>organized by </a:t>
            </a:r>
            <a:r>
              <a:rPr lang="en-GB" sz="1400" dirty="0" smtClean="0"/>
              <a:t>Department of Computer Science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724401" y="592911"/>
          <a:ext cx="7203726" cy="5706451"/>
        </p:xfrm>
        <a:graphic>
          <a:graphicData uri="http://schemas.openxmlformats.org/drawingml/2006/table">
            <a:tbl>
              <a:tblPr/>
              <a:tblGrid>
                <a:gridCol w="432657"/>
                <a:gridCol w="877982"/>
                <a:gridCol w="1021080"/>
                <a:gridCol w="1844040"/>
                <a:gridCol w="670560"/>
                <a:gridCol w="1569720"/>
                <a:gridCol w="787687"/>
              </a:tblGrid>
              <a:tr h="2742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Day#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Topic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Resourcs Person (Expert)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Designation and Workplace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Session Chair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Designation and Workplace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No. of Participants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587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Day 1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Use of ICT in Higher Education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Prof. Dr. Rakesh. K. Dhuware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Head, Department of Computer Science, DhoteBandhu Science College, Gondia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Prof. N. M. Jathe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Head, Department of Computer Science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157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Day 2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Research Paper Writing Techniques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Prof. Dr. N. D.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Jambhekar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Head, Department of Computer Science, Smt. Gopikabai Sitaram Gawande College, Umarkhed, Dist. Yavatmal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Prof. C. H. Sawarkar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Asst. Prof., Department of Computer Science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143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998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Day 3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Big Data Technology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Dr. S. N.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Lokhande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Assistant Professor, School of Computational Sciences, SRTM University, Nanded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Mr. Prashant K. Ladole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Principal IT Architect, Morgan Stanley, Menlo Park, California (US) 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122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770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Day 4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Smart Animation Presentation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Prof. S. B.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Kishor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Head, Department of Computer Science, Sardar Patel Mahavidyalaya, Chandrapur 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Prof. Mukul M. Bhonde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Asst. Professor, Department of Computer Science, Sheri Shivaji Science College, Amravati 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125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02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Day 5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e-Learning Resources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Prof. Rajesh D. Bhoyar 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Assistant Professor, Post Graduate Department of Computer Science, Sant Gadge Baba Amravati University, Amravati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Mr. T. N. Shivkumar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Senior Director, Zensar Inc. San Jose, California (US) 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1681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Day 6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Current Trends &amp; Opportunities in Cloud Computing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Dr. Parag Ravikant Kaveri 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Assistant Professor and Program Head for MSc, Symbiosis Institute of Computer Studies and Research, Pune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Mr. Akash Dalal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Customer Data Platform (CDP) &amp; Customer 360, Strategist Associate Director, Cognizant Technology Solution, Texas, USA 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118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587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Day 7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Understanding Sensors: Developer’s Perspective 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Prof. Dr. P. A. Saudagar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Professor, Department of Electronics, Shiksha Mandal’s Bajaj College of Science, Wardha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Prof. Dr. D. S. Dhote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Principal, Brijlal Biyani Science College, Amravati 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106</a:t>
                      </a:r>
                    </a:p>
                  </a:txBody>
                  <a:tcPr marL="6857" marR="6857" marT="6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WelCome\Desktop\Silver Jubilee 2020-21 (NEW)\Economics\IMG-20210302-WA0018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5190" y="563881"/>
            <a:ext cx="6663930" cy="521208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981336" y="5827662"/>
            <a:ext cx="480630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1400" dirty="0" smtClean="0"/>
              <a:t>State Level </a:t>
            </a:r>
            <a:r>
              <a:rPr lang="en-US" sz="1400" dirty="0" smtClean="0"/>
              <a:t>workshop on Economic Nationalism of India </a:t>
            </a:r>
            <a:r>
              <a:rPr lang="en-GB" sz="1400" dirty="0" smtClean="0">
                <a:latin typeface="Calibri"/>
                <a:ea typeface="Times New Roman"/>
                <a:cs typeface="Calibri"/>
              </a:rPr>
              <a:t>organized by </a:t>
            </a:r>
            <a:r>
              <a:rPr lang="en-GB" sz="1400" dirty="0" smtClean="0"/>
              <a:t>Department of Economics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65896" y="3755022"/>
            <a:ext cx="425766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College Level Program on Books Distribution At </a:t>
            </a:r>
            <a:r>
              <a:rPr lang="en-US" sz="1400" dirty="0" err="1" smtClean="0"/>
              <a:t>Sadashanti</a:t>
            </a:r>
            <a:r>
              <a:rPr lang="en-US" sz="1400" dirty="0" smtClean="0"/>
              <a:t> </a:t>
            </a:r>
            <a:r>
              <a:rPr lang="en-US" sz="1400" dirty="0" err="1" smtClean="0"/>
              <a:t>Balgruh</a:t>
            </a:r>
            <a:r>
              <a:rPr lang="en-US" sz="1400" dirty="0" smtClean="0"/>
              <a:t> organized by  </a:t>
            </a:r>
            <a:r>
              <a:rPr lang="en-GB" sz="1400" dirty="0" smtClean="0"/>
              <a:t>Department of English 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2706" name="Picture 2" descr="C:\Users\WelCome\Desktop\Silver Jubilee 2020-21 (NEW)\Faculty Development Committee\IMG-20210220-WA0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74" y="605790"/>
            <a:ext cx="4105275" cy="3078956"/>
          </a:xfrm>
          <a:prstGeom prst="rect">
            <a:avLst/>
          </a:prstGeom>
          <a:noFill/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1542" y="3771900"/>
            <a:ext cx="3617033" cy="256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9464040" y="640346"/>
            <a:ext cx="254508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1400" dirty="0" smtClean="0"/>
              <a:t>One day College Level practical workshop on how to deal with emotions. </a:t>
            </a:r>
            <a:r>
              <a:rPr lang="en-US" sz="1400" dirty="0" smtClean="0"/>
              <a:t>by </a:t>
            </a:r>
            <a:r>
              <a:rPr lang="en-GB" sz="1400" dirty="0" smtClean="0"/>
              <a:t>Faculty Development Committee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96840" y="5395226"/>
            <a:ext cx="254508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1400" dirty="0" smtClean="0"/>
              <a:t>One day College Level practical workshop on how to deal with emotions. </a:t>
            </a:r>
            <a:r>
              <a:rPr lang="en-US" sz="1400" dirty="0" smtClean="0"/>
              <a:t>by </a:t>
            </a:r>
            <a:r>
              <a:rPr lang="en-GB" sz="1400" dirty="0" smtClean="0"/>
              <a:t>Faculty Development Committee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0" y="571500"/>
            <a:ext cx="337185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4624" y="515117"/>
            <a:ext cx="5799135" cy="4271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442096" y="4852302"/>
            <a:ext cx="558354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One Day </a:t>
            </a:r>
            <a:r>
              <a:rPr lang="en-GB" sz="1400" dirty="0" smtClean="0"/>
              <a:t>National level Workshop on  Useful e Resources and Academic Integrity </a:t>
            </a:r>
            <a:r>
              <a:rPr lang="en-US" sz="1400" dirty="0" smtClean="0"/>
              <a:t>organized by  </a:t>
            </a:r>
            <a:r>
              <a:rPr lang="en-GB" sz="1400" dirty="0" smtClean="0"/>
              <a:t>Central Library of the College. 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430655" y="556260"/>
            <a:ext cx="5107305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906577" y="502920"/>
            <a:ext cx="4569143" cy="208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918960" y="2734621"/>
            <a:ext cx="4282440" cy="206597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2691776" y="5553342"/>
            <a:ext cx="895158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One Day </a:t>
            </a:r>
            <a:r>
              <a:rPr lang="en-GB" sz="1400" dirty="0" smtClean="0"/>
              <a:t>National level National Level Webinar on Career Prospects in Mathematics and National Level Quiz Competition  for PG and UG students </a:t>
            </a:r>
            <a:r>
              <a:rPr lang="en-US" sz="1400" dirty="0" smtClean="0"/>
              <a:t>organized by  </a:t>
            </a:r>
            <a:r>
              <a:rPr lang="en-GB" sz="1400" dirty="0" smtClean="0"/>
              <a:t>Department of Mathematics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413510" y="598170"/>
            <a:ext cx="4621530" cy="472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312217" y="525780"/>
            <a:ext cx="5666423" cy="38328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691776" y="5553342"/>
            <a:ext cx="895158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One Day Local Level </a:t>
            </a:r>
            <a:r>
              <a:rPr lang="en-GB" sz="1400" dirty="0" smtClean="0"/>
              <a:t>Blood Donation Camp  Organized by NSS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95783" y="558964"/>
            <a:ext cx="5113337" cy="570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8483" y="508000"/>
            <a:ext cx="4160203" cy="554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2600336" y="6025782"/>
            <a:ext cx="895158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City / Local Level Program on An Enrichment Activity For Kids organized by Department of Physics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03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8425" y="533400"/>
            <a:ext cx="5025576" cy="376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500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99363" y="464503"/>
            <a:ext cx="3490409" cy="4168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1365896" y="5096142"/>
            <a:ext cx="843342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One Day National Level Third flower of Stephen Hawking Lecture Series and Birth Anniversary of Ex-President</a:t>
            </a:r>
          </a:p>
          <a:p>
            <a:r>
              <a:rPr lang="en-US" sz="1400" dirty="0" smtClean="0"/>
              <a:t>Dr. APJ </a:t>
            </a:r>
            <a:r>
              <a:rPr lang="en-US" sz="1400" dirty="0" err="1" smtClean="0"/>
              <a:t>Kalam</a:t>
            </a:r>
            <a:r>
              <a:rPr lang="en-US" sz="1400" dirty="0" smtClean="0"/>
              <a:t> organized by Department of Physics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17" descr="E:\Physics 2020-21\c0891812-fd25-438d-a422-b0366b00946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0320" y="617672"/>
            <a:ext cx="2316480" cy="371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img20210131_17015065"/>
          <p:cNvPicPr>
            <a:picLocks noChangeAspect="1" noChangeArrowheads="1"/>
          </p:cNvPicPr>
          <p:nvPr/>
        </p:nvPicPr>
        <p:blipFill>
          <a:blip r:embed="rId2"/>
          <a:srcRect b="52396"/>
          <a:stretch>
            <a:fillRect/>
          </a:stretch>
        </p:blipFill>
        <p:spPr bwMode="auto">
          <a:xfrm>
            <a:off x="1341120" y="518160"/>
            <a:ext cx="3931920" cy="247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3" descr="mangala20210207_12073571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16440" y="518160"/>
            <a:ext cx="2484120" cy="542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4" descr="IMG-20210321-WA0061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2080" y="3078480"/>
            <a:ext cx="4572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Picture 5" descr="IMG-20210318-WA0014"/>
          <p:cNvPicPr preferRelativeResize="0">
            <a:picLocks noChangeArrowheads="1"/>
          </p:cNvPicPr>
          <p:nvPr/>
        </p:nvPicPr>
        <p:blipFill>
          <a:blip r:embed="rId5"/>
          <a:srcRect l="1834" r="2751"/>
          <a:stretch>
            <a:fillRect/>
          </a:stretch>
        </p:blipFill>
        <p:spPr bwMode="auto">
          <a:xfrm>
            <a:off x="5943600" y="2956560"/>
            <a:ext cx="3855720" cy="286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3" name="Picture 7" descr="Workshop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7898" y="624840"/>
            <a:ext cx="4409981" cy="230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011816" y="6071502"/>
            <a:ext cx="843342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One Day State Level Webinar organized by Women Cell &amp; MTN Committee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4738" y="507909"/>
            <a:ext cx="3649222" cy="532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9682" y="523816"/>
            <a:ext cx="2499358" cy="402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98280" y="464504"/>
            <a:ext cx="3093720" cy="230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49840" y="3402783"/>
            <a:ext cx="2042160" cy="270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930" y="2808778"/>
            <a:ext cx="2579190" cy="183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2844176" y="6132462"/>
            <a:ext cx="843342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National Level Poster Competition on Non Conventional Energy Sources organized by Industrial Chemistry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469572" y="581025"/>
          <a:ext cx="10330542" cy="5257800"/>
        </p:xfrm>
        <a:graphic>
          <a:graphicData uri="http://schemas.openxmlformats.org/drawingml/2006/table">
            <a:tbl>
              <a:tblPr/>
              <a:tblGrid>
                <a:gridCol w="403717"/>
                <a:gridCol w="1701284"/>
                <a:gridCol w="3952482"/>
                <a:gridCol w="911801"/>
                <a:gridCol w="992574"/>
                <a:gridCol w="570472"/>
                <a:gridCol w="1798212"/>
              </a:tblGrid>
              <a:tr h="260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/>
                          <a:ea typeface="Times New Roman"/>
                          <a:cs typeface="Calibri"/>
                        </a:rPr>
                        <a:t>Sr. No.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Programme organized by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Name of Programme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Programme Level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/>
                          <a:ea typeface="Times New Roman"/>
                          <a:cs typeface="Calibri"/>
                        </a:rPr>
                        <a:t>Date of Program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/>
                          <a:ea typeface="Times New Roman"/>
                          <a:cs typeface="Calibri"/>
                        </a:rPr>
                        <a:t>Duration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/>
                          <a:ea typeface="Times New Roman"/>
                          <a:cs typeface="Calibri"/>
                        </a:rPr>
                        <a:t>No. of Participants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41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/>
                          <a:ea typeface="Times New Roman"/>
                          <a:cs typeface="Calibri"/>
                        </a:rPr>
                        <a:t>01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Botany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 err="1">
                          <a:latin typeface="Calibri"/>
                          <a:ea typeface="Times New Roman"/>
                          <a:cs typeface="Calibri"/>
                        </a:rPr>
                        <a:t>Holi</a:t>
                      </a: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 colour making Workshop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State Level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/>
                          <a:ea typeface="Times New Roman"/>
                          <a:cs typeface="Calibri"/>
                        </a:rPr>
                        <a:t>22.3.2021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/>
                          <a:ea typeface="Times New Roman"/>
                          <a:cs typeface="Calibri"/>
                        </a:rPr>
                        <a:t>One Day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/>
                          <a:ea typeface="Times New Roman"/>
                          <a:cs typeface="Calibri"/>
                        </a:rPr>
                        <a:t>51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8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e-magazine “The </a:t>
                      </a:r>
                      <a:r>
                        <a:rPr lang="en-GB" sz="1500" dirty="0" err="1">
                          <a:latin typeface="Calibri"/>
                          <a:ea typeface="Times New Roman"/>
                          <a:cs typeface="Calibri"/>
                        </a:rPr>
                        <a:t>Plantsman</a:t>
                      </a: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 publication in each months” Information of 25 different plants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latin typeface="Calibri"/>
                          <a:ea typeface="Times New Roman"/>
                          <a:cs typeface="Calibri"/>
                        </a:rPr>
                        <a:t>State Level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/>
                          <a:ea typeface="Times New Roman"/>
                          <a:cs typeface="Calibri"/>
                        </a:rPr>
                        <a:t>25-09-2020 onwards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/>
                          <a:ea typeface="Times New Roman"/>
                          <a:cs typeface="Calibri"/>
                        </a:rPr>
                        <a:t>Monthly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/>
                          <a:ea typeface="Times New Roman"/>
                          <a:cs typeface="Calibri"/>
                        </a:rPr>
                        <a:t>Community Publication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/>
                          <a:ea typeface="Times New Roman"/>
                          <a:cs typeface="Calibri"/>
                        </a:rPr>
                        <a:t>02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/>
                          <a:ea typeface="Times New Roman"/>
                          <a:cs typeface="Calibri"/>
                        </a:rPr>
                        <a:t>Chemistry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/>
                          <a:ea typeface="Times New Roman"/>
                          <a:cs typeface="Calibri"/>
                        </a:rPr>
                        <a:t>International Webinar on Innovations in Science and Technology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/>
                          <a:ea typeface="Times New Roman"/>
                          <a:cs typeface="Calibri"/>
                        </a:rPr>
                        <a:t>International Level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/>
                          <a:ea typeface="Times New Roman"/>
                          <a:cs typeface="Calibri"/>
                        </a:rPr>
                        <a:t>27.02.2021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/>
                          <a:ea typeface="Times New Roman"/>
                          <a:cs typeface="Calibri"/>
                        </a:rPr>
                        <a:t>One Day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/>
                          <a:ea typeface="Times New Roman"/>
                          <a:cs typeface="Calibri"/>
                        </a:rPr>
                        <a:t>3757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12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/>
                          <a:ea typeface="Times New Roman"/>
                          <a:cs typeface="Calibri"/>
                        </a:rPr>
                        <a:t>03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Co-curricular Committee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/>
                          <a:ea typeface="Times New Roman"/>
                          <a:cs typeface="Calibri"/>
                        </a:rPr>
                        <a:t>Scientific Talk &amp; 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Inter-Collegiate</a:t>
                      </a:r>
                      <a:r>
                        <a:rPr lang="en-US" sz="1500" dirty="0">
                          <a:latin typeface="Calibri"/>
                          <a:ea typeface="Times New Roman"/>
                          <a:cs typeface="Calibri"/>
                        </a:rPr>
                        <a:t> Poster Competition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latin typeface="Calibri"/>
                          <a:ea typeface="Times New Roman"/>
                          <a:cs typeface="Calibri"/>
                        </a:rPr>
                        <a:t>State Level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/>
                          <a:ea typeface="Times New Roman"/>
                          <a:cs typeface="Calibri"/>
                        </a:rPr>
                        <a:t>16.10.2020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/>
                          <a:ea typeface="Times New Roman"/>
                          <a:cs typeface="Calibri"/>
                        </a:rPr>
                        <a:t>One Day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latin typeface="Calibri"/>
                          <a:ea typeface="Times New Roman"/>
                          <a:cs typeface="Calibri"/>
                        </a:rPr>
                        <a:t>92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4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Popular Talk on the Occasion of  NSD - 2021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State Level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/>
                          <a:ea typeface="Times New Roman"/>
                          <a:cs typeface="Calibri"/>
                        </a:rPr>
                        <a:t>28.2.2021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/>
                          <a:ea typeface="Times New Roman"/>
                          <a:cs typeface="Calibri"/>
                        </a:rPr>
                        <a:t>One Day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latin typeface="Calibri"/>
                          <a:ea typeface="Times New Roman"/>
                          <a:cs typeface="Calibri"/>
                        </a:rPr>
                        <a:t>98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129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/>
                          <a:ea typeface="Times New Roman"/>
                          <a:cs typeface="Calibri"/>
                        </a:rPr>
                        <a:t>04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Eco-club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(Joint venture of Botany &amp; EVS Dept.)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Night Jungle Safari on the Occasion of World Wildlife Day - 2021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State Level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/>
                          <a:ea typeface="Times New Roman"/>
                          <a:cs typeface="Calibri"/>
                        </a:rPr>
                        <a:t>03.3.2021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/>
                          <a:ea typeface="Times New Roman"/>
                          <a:cs typeface="Calibri"/>
                        </a:rPr>
                        <a:t>One Day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/>
                          <a:ea typeface="Times New Roman"/>
                          <a:cs typeface="Calibri"/>
                        </a:rPr>
                        <a:t>59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4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Wild life awareness online Quiz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State Level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13-11-2020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/>
                          <a:ea typeface="Times New Roman"/>
                          <a:cs typeface="Calibri"/>
                        </a:rPr>
                        <a:t>One Day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/>
                          <a:ea typeface="Times New Roman"/>
                          <a:cs typeface="Calibri"/>
                        </a:rPr>
                        <a:t>78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4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latin typeface="Calibri"/>
                          <a:ea typeface="Times New Roman"/>
                          <a:cs typeface="Calibri"/>
                        </a:rPr>
                        <a:t>Wild life awareness online Quiz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State Level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02 to 08 Oct, 2020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latin typeface="Calibri"/>
                          <a:ea typeface="Times New Roman"/>
                          <a:cs typeface="Calibri"/>
                        </a:rPr>
                        <a:t>One Week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/>
                          <a:ea typeface="Times New Roman"/>
                          <a:cs typeface="Calibri"/>
                        </a:rPr>
                        <a:t>369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8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Digital Poster Making/ Drawing Competition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Slogan Preparation Competition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latin typeface="Calibri"/>
                          <a:ea typeface="Times New Roman"/>
                          <a:cs typeface="Calibri"/>
                        </a:rPr>
                        <a:t>Inter-Collegiate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latin typeface="Calibri"/>
                          <a:ea typeface="Times New Roman"/>
                          <a:cs typeface="Calibri"/>
                        </a:rPr>
                        <a:t>22.3.2021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/>
                          <a:ea typeface="Times New Roman"/>
                          <a:cs typeface="Calibri"/>
                        </a:rPr>
                        <a:t>One Day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31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9E23DD3-0C83-4B0A-B2BF-DE8109EE02E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00" y="1193042"/>
            <a:ext cx="598909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361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487714" y="599924"/>
          <a:ext cx="10330542" cy="5292852"/>
        </p:xfrm>
        <a:graphic>
          <a:graphicData uri="http://schemas.openxmlformats.org/drawingml/2006/table">
            <a:tbl>
              <a:tblPr/>
              <a:tblGrid>
                <a:gridCol w="403717"/>
                <a:gridCol w="1701284"/>
                <a:gridCol w="3952482"/>
                <a:gridCol w="911801"/>
                <a:gridCol w="992574"/>
                <a:gridCol w="570472"/>
                <a:gridCol w="1798212"/>
              </a:tblGrid>
              <a:tr h="173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/>
                          <a:ea typeface="Times New Roman"/>
                          <a:cs typeface="Calibri"/>
                        </a:rPr>
                        <a:t>Sr. No.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Programme organized by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Name of Programme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Programme Level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/>
                          <a:ea typeface="Times New Roman"/>
                          <a:cs typeface="Calibri"/>
                        </a:rPr>
                        <a:t>Date of Program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/>
                          <a:ea typeface="Times New Roman"/>
                          <a:cs typeface="Calibri"/>
                        </a:rPr>
                        <a:t>Duration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/>
                          <a:ea typeface="Times New Roman"/>
                          <a:cs typeface="Calibri"/>
                        </a:rPr>
                        <a:t>No. of Participants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Calibri"/>
                        </a:rPr>
                        <a:t>05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Calibri"/>
                        </a:rPr>
                        <a:t>Computer Science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Calibri"/>
                        </a:rPr>
                        <a:t>A 7 Days Expert Talk Series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State Level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Calibri"/>
                        </a:rPr>
                        <a:t>01 To 07 Feb. 2021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/>
                          <a:ea typeface="Times New Roman"/>
                          <a:cs typeface="Calibri"/>
                        </a:rPr>
                        <a:t>One Week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Calibri"/>
                        </a:rPr>
                        <a:t>157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Times New Roman"/>
                          <a:cs typeface="Calibri"/>
                        </a:rPr>
                        <a:t>06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Calibri"/>
                        </a:rPr>
                        <a:t>Economics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Calibri"/>
                        </a:rPr>
                        <a:t>Economic Nationalism of India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State Level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Times New Roman"/>
                          <a:cs typeface="Calibri"/>
                        </a:rPr>
                        <a:t>One Day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Calibri"/>
                        </a:rPr>
                        <a:t>87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Times New Roman"/>
                          <a:cs typeface="Calibri"/>
                        </a:rPr>
                        <a:t>07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Times New Roman"/>
                          <a:cs typeface="Calibri"/>
                        </a:rPr>
                        <a:t>English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Calibri"/>
                        </a:rPr>
                        <a:t>Books Distribution At </a:t>
                      </a:r>
                      <a:r>
                        <a:rPr lang="en-US" sz="1600" dirty="0" err="1">
                          <a:latin typeface="Calibri"/>
                          <a:ea typeface="Times New Roman"/>
                          <a:cs typeface="Calibri"/>
                        </a:rPr>
                        <a:t>Sadashanti</a:t>
                      </a:r>
                      <a:r>
                        <a:rPr lang="en-US" sz="1600" dirty="0"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600" dirty="0" err="1">
                          <a:latin typeface="Calibri"/>
                          <a:ea typeface="Times New Roman"/>
                          <a:cs typeface="Calibri"/>
                        </a:rPr>
                        <a:t>Balgruh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Times New Roman"/>
                          <a:cs typeface="Calibri"/>
                        </a:rPr>
                        <a:t>College Level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Times New Roman"/>
                          <a:cs typeface="Calibri"/>
                        </a:rPr>
                        <a:t>One Day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Calibri"/>
                        </a:rPr>
                        <a:t>65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Times New Roman"/>
                          <a:cs typeface="Calibri"/>
                        </a:rPr>
                        <a:t>08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Faculty Development Committee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One day practical workshop on how to deal with emotions.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College Level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One Day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30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09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Library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Useful e Resources and Academic Integrity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National level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One Day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478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10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Marathi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latin typeface="Calibri"/>
                          <a:ea typeface="Times New Roman"/>
                          <a:cs typeface="Calibri"/>
                        </a:rPr>
                        <a:t>Kavisamelan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College Level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05-03-2021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One Day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82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12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11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Mathematics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National Level Webinar on Career Prospects in Mathematics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National level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27-01-2021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One Day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338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4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National Level Quiz Competition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National Level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27-01-2021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One Day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196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422400" y="534609"/>
          <a:ext cx="10330542" cy="5012436"/>
        </p:xfrm>
        <a:graphic>
          <a:graphicData uri="http://schemas.openxmlformats.org/drawingml/2006/table">
            <a:tbl>
              <a:tblPr/>
              <a:tblGrid>
                <a:gridCol w="403717"/>
                <a:gridCol w="1701284"/>
                <a:gridCol w="3952482"/>
                <a:gridCol w="911801"/>
                <a:gridCol w="992574"/>
                <a:gridCol w="570472"/>
                <a:gridCol w="1798212"/>
              </a:tblGrid>
              <a:tr h="89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/>
                          <a:ea typeface="Times New Roman"/>
                          <a:cs typeface="Calibri"/>
                        </a:rPr>
                        <a:t>Sr. No.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Programme organized by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Name of Programme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Calibri"/>
                          <a:ea typeface="Times New Roman"/>
                          <a:cs typeface="Calibri"/>
                        </a:rPr>
                        <a:t>Programme Level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/>
                          <a:ea typeface="Times New Roman"/>
                          <a:cs typeface="Calibri"/>
                        </a:rPr>
                        <a:t>Date of Program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/>
                          <a:ea typeface="Times New Roman"/>
                          <a:cs typeface="Calibri"/>
                        </a:rPr>
                        <a:t>Duration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/>
                          <a:ea typeface="Times New Roman"/>
                          <a:cs typeface="Calibri"/>
                        </a:rPr>
                        <a:t>No. of Participants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74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12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NSS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Blood Donation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Local Level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One Day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64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1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National Level Swami Vivekananda General Knowledge Quiz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National Level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One Day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65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489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13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Times New Roman"/>
                          <a:cs typeface="Calibri"/>
                        </a:rPr>
                        <a:t>Physics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Times New Roman"/>
                          <a:cs typeface="Calibri"/>
                        </a:rPr>
                        <a:t>An Enrichment Activity For Kids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Calibri"/>
                        </a:rPr>
                        <a:t>City  / Local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Level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22-03-2021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One Day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104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1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Times New Roman"/>
                          <a:cs typeface="Calibri"/>
                        </a:rPr>
                        <a:t>Birth Anniversary of Ex-President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Times New Roman"/>
                          <a:cs typeface="Calibri"/>
                        </a:rPr>
                        <a:t>Dr. APJ Kalam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National Level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15-10-2020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One Day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145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4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Times New Roman"/>
                          <a:cs typeface="Calibri"/>
                        </a:rPr>
                        <a:t>Third flower of Stephen Hawking Lecture Series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National Level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14-02-2021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One Day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121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14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Calibri"/>
                        </a:rPr>
                        <a:t>Women Cell &amp; MTN Committee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Times New Roman"/>
                          <a:cs typeface="Calibri"/>
                        </a:rPr>
                        <a:t>One day State level Webinar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Times New Roman"/>
                          <a:cs typeface="Calibri"/>
                        </a:rPr>
                        <a:t>State Level</a:t>
                      </a:r>
                      <a:endParaRPr lang="en-U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03-01-2021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One Day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libri"/>
                          <a:ea typeface="Times New Roman"/>
                          <a:cs typeface="Calibri"/>
                        </a:rPr>
                        <a:t>45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119" marR="30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1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GB" sz="16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15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Industrial Chemistry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National Level Poster Competition on Non Conventional Energy Sources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GB" sz="16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National Level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GB" sz="16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22-31 March 2021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GB" sz="16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One Day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GB" sz="16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51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0656" y="3617862"/>
            <a:ext cx="366330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1400" dirty="0" smtClean="0">
                <a:latin typeface="Calibri"/>
                <a:ea typeface="Times New Roman"/>
                <a:cs typeface="Calibri"/>
              </a:rPr>
              <a:t>One Day State Level</a:t>
            </a:r>
            <a:r>
              <a:rPr lang="en-US" sz="1400" dirty="0" smtClean="0">
                <a:latin typeface="Calibri"/>
                <a:ea typeface="Times New Roman"/>
                <a:cs typeface="Times New Roman"/>
              </a:rPr>
              <a:t> H</a:t>
            </a:r>
            <a:r>
              <a:rPr lang="en-GB" sz="1400" dirty="0" err="1" smtClean="0">
                <a:latin typeface="Calibri"/>
                <a:ea typeface="Times New Roman"/>
                <a:cs typeface="Calibri"/>
              </a:rPr>
              <a:t>oli</a:t>
            </a:r>
            <a:r>
              <a:rPr lang="en-GB" sz="1400" dirty="0" smtClean="0">
                <a:latin typeface="Calibri"/>
                <a:ea typeface="Times New Roman"/>
                <a:cs typeface="Calibri"/>
              </a:rPr>
              <a:t> colour making Workshop Organized by Department of Botany.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2529" name="Object 1"/>
          <p:cNvGraphicFramePr>
            <a:graphicFrameLocks noChangeAspect="1"/>
          </p:cNvGraphicFramePr>
          <p:nvPr/>
        </p:nvGraphicFramePr>
        <p:xfrm>
          <a:off x="1349828" y="550816"/>
          <a:ext cx="3716196" cy="3045823"/>
        </p:xfrm>
        <a:graphic>
          <a:graphicData uri="http://schemas.openxmlformats.org/presentationml/2006/ole">
            <p:oleObj spid="_x0000_s22529" name="Presentation" r:id="rId3" imgW="4570551" imgH="3427315" progId="PowerPoint.Show.12">
              <p:embed/>
            </p:oleObj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18621" y="514659"/>
            <a:ext cx="3873379" cy="2883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8315336" y="3419742"/>
            <a:ext cx="3876664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1400" dirty="0" smtClean="0">
                <a:latin typeface="Calibri"/>
                <a:ea typeface="Times New Roman"/>
                <a:cs typeface="Calibri"/>
              </a:rPr>
              <a:t>One Day State Level</a:t>
            </a:r>
            <a:r>
              <a:rPr lang="en-US" sz="1400" dirty="0" smtClean="0">
                <a:latin typeface="Calibri"/>
                <a:ea typeface="Times New Roman"/>
                <a:cs typeface="Times New Roman"/>
              </a:rPr>
              <a:t> </a:t>
            </a:r>
            <a:r>
              <a:rPr lang="en-US" sz="1400" dirty="0" smtClean="0"/>
              <a:t>Scientific Talk &amp; Inter-Collegiate Poster Competition </a:t>
            </a:r>
            <a:r>
              <a:rPr lang="en-GB" sz="1400" dirty="0" smtClean="0">
                <a:latin typeface="Calibri"/>
                <a:ea typeface="Times New Roman"/>
                <a:cs typeface="Calibri"/>
              </a:rPr>
              <a:t>Organized by </a:t>
            </a:r>
            <a:r>
              <a:rPr lang="en-GB" sz="1400" dirty="0" smtClean="0"/>
              <a:t>Co-curricular Committee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rto="http://schemas.microsoft.com/office/word/2006/arto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105240" y="537021"/>
            <a:ext cx="2515920" cy="346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:\NMJ\Website Updation 30_March 2021\Silver Jubilee 2020-21\Chemistry\Sustainable Chemistry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6262" y="527562"/>
            <a:ext cx="3197657" cy="49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770120" y="4913261"/>
            <a:ext cx="719328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400" dirty="0" smtClean="0">
                <a:latin typeface="Calibri"/>
                <a:ea typeface="Times New Roman"/>
                <a:cs typeface="Calibri"/>
              </a:rPr>
              <a:t>International Webinar on Innovations in Science and Technology </a:t>
            </a:r>
            <a:r>
              <a:rPr lang="en-GB" sz="1400" dirty="0" smtClean="0">
                <a:latin typeface="Calibri"/>
                <a:ea typeface="Times New Roman"/>
                <a:cs typeface="Calibri"/>
              </a:rPr>
              <a:t>Organized by Department of Chemistry</a:t>
            </a:r>
            <a:endParaRPr lang="en-US" sz="1400" dirty="0" smtClean="0">
              <a:latin typeface="Calibri"/>
              <a:ea typeface="Times New Roman"/>
              <a:cs typeface="Calibri"/>
            </a:endParaRPr>
          </a:p>
        </p:txBody>
      </p:sp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rto="http://schemas.microsoft.com/office/word/2006/arto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63882" y="496320"/>
            <a:ext cx="4288678" cy="4334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WelCome\Desktop\Silver Jubilee 2020-21 (NEW)\Co-curricular Committee\Dainik Hindustan News paper - Dated – 01.3.202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599" y="516124"/>
            <a:ext cx="3691273" cy="402539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426856" y="4776102"/>
            <a:ext cx="3388984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1400" dirty="0" smtClean="0"/>
              <a:t>Popular Talk on the Occasion of  NSD– 2021 </a:t>
            </a:r>
            <a:r>
              <a:rPr lang="en-GB" sz="1400" dirty="0" smtClean="0">
                <a:latin typeface="Calibri"/>
                <a:ea typeface="Times New Roman"/>
                <a:cs typeface="Calibri"/>
              </a:rPr>
              <a:t>Organized by </a:t>
            </a:r>
            <a:r>
              <a:rPr lang="en-GB" sz="1400" dirty="0" smtClean="0"/>
              <a:t>Co-curricular Committee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0658" name="Picture 2" descr="C:\Users\WelCome\Desktop\Silver Jubilee 2020-21 (NEW)\Eco-club (Joint venture of Botany &amp; EVS Dept.)\WhatsApp Image 2020-10-08 at 12.08.3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0772" y="591502"/>
            <a:ext cx="6642947" cy="373665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343536" y="4654182"/>
            <a:ext cx="642174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400" dirty="0" smtClean="0"/>
              <a:t>Night Jungle Safari on the Occasion of World Wildlife Day – 2021 organized by Eco-club (Joint venture of Botany &amp; EVS Dept.)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hreeram\Desktop\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80" y="533401"/>
            <a:ext cx="4973019" cy="23926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hreeram\Desktop\2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329" y="548643"/>
            <a:ext cx="4546313" cy="22707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hreeram\Desktop\222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00" y="4328161"/>
            <a:ext cx="3705900" cy="17310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hreeram\Desktop\3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62" t="21284" r="8887" b="35575"/>
          <a:stretch/>
        </p:blipFill>
        <p:spPr bwMode="auto">
          <a:xfrm rot="5400000">
            <a:off x="5257466" y="5147324"/>
            <a:ext cx="1677066" cy="8312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096000" y="457200"/>
            <a:ext cx="0" cy="2209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299200" y="457200"/>
            <a:ext cx="0" cy="22098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24840" y="3017520"/>
            <a:ext cx="4285400" cy="11811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World Wildlife Day </a:t>
            </a:r>
            <a:r>
              <a:rPr lang="en-US" sz="2200" b="1" dirty="0" smtClean="0">
                <a:solidFill>
                  <a:srgbClr val="002060"/>
                </a:solidFill>
              </a:rPr>
              <a:t>Online Night Jungle Safari on - </a:t>
            </a:r>
            <a:r>
              <a:rPr lang="en-US" sz="2400" b="1" dirty="0" smtClean="0">
                <a:solidFill>
                  <a:srgbClr val="002060"/>
                </a:solidFill>
              </a:rPr>
              <a:t>03.3.2021 @ 7.30 pm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781800" y="4267200"/>
            <a:ext cx="4653280" cy="201234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Organized by 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Eco-club  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Smt. </a:t>
            </a:r>
            <a:r>
              <a:rPr lang="en-US" sz="2400" dirty="0" err="1" smtClean="0">
                <a:solidFill>
                  <a:srgbClr val="002060"/>
                </a:solidFill>
              </a:rPr>
              <a:t>Narsamma</a:t>
            </a:r>
            <a:r>
              <a:rPr lang="en-US" sz="2400" dirty="0" smtClean="0">
                <a:solidFill>
                  <a:srgbClr val="002060"/>
                </a:solidFill>
              </a:rPr>
              <a:t>  College , </a:t>
            </a:r>
            <a:r>
              <a:rPr lang="en-US" sz="2400" dirty="0" err="1" smtClean="0">
                <a:solidFill>
                  <a:srgbClr val="002060"/>
                </a:solidFill>
              </a:rPr>
              <a:t>Kiran</a:t>
            </a:r>
            <a:r>
              <a:rPr lang="en-US" sz="2400" dirty="0" smtClean="0">
                <a:solidFill>
                  <a:srgbClr val="002060"/>
                </a:solidFill>
              </a:rPr>
              <a:t> Nagar, Amravati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IN" dirty="0" smtClean="0">
                <a:solidFill>
                  <a:schemeClr val="tx1"/>
                </a:solidFill>
              </a:rPr>
              <a:t>Joint </a:t>
            </a:r>
            <a:r>
              <a:rPr lang="en-IN" dirty="0">
                <a:solidFill>
                  <a:schemeClr val="tx1"/>
                </a:solidFill>
              </a:rPr>
              <a:t>Venture of Botany &amp; </a:t>
            </a:r>
            <a:r>
              <a:rPr lang="en-IN" dirty="0" smtClean="0">
                <a:solidFill>
                  <a:schemeClr val="tx1"/>
                </a:solidFill>
              </a:rPr>
              <a:t> </a:t>
            </a:r>
            <a:r>
              <a:rPr lang="en-IN" dirty="0" err="1" smtClean="0">
                <a:solidFill>
                  <a:schemeClr val="tx1"/>
                </a:solidFill>
              </a:rPr>
              <a:t>Envi</a:t>
            </a:r>
            <a:r>
              <a:rPr lang="en-IN" dirty="0">
                <a:solidFill>
                  <a:schemeClr val="tx1"/>
                </a:solidFill>
              </a:rPr>
              <a:t>. Science </a:t>
            </a:r>
            <a:r>
              <a:rPr lang="en-IN" dirty="0" smtClean="0">
                <a:solidFill>
                  <a:schemeClr val="tx1"/>
                </a:solidFill>
              </a:rPr>
              <a:t>Department)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7" descr="C:\Users\Shreeram\Desktop\Academics &amp; Departmental Records\2020-2021 Academics\Ozone day\25yrs-logo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2762251"/>
            <a:ext cx="2666160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7365160" y="2956560"/>
            <a:ext cx="4649040" cy="11811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*</a:t>
            </a:r>
            <a:r>
              <a:rPr lang="en-US" sz="2000" b="1" u="sng" dirty="0" smtClean="0">
                <a:solidFill>
                  <a:schemeClr val="tx1"/>
                </a:solidFill>
              </a:rPr>
              <a:t>Guest Speaker</a:t>
            </a:r>
            <a:r>
              <a:rPr lang="en-US" sz="2400" b="1" dirty="0" smtClean="0">
                <a:solidFill>
                  <a:srgbClr val="FF0000"/>
                </a:solidFill>
              </a:rPr>
              <a:t>*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Mr. Manish </a:t>
            </a:r>
            <a:r>
              <a:rPr lang="en-US" sz="2400" b="1" dirty="0" err="1" smtClean="0">
                <a:solidFill>
                  <a:srgbClr val="FF0000"/>
                </a:solidFill>
              </a:rPr>
              <a:t>Dhakulkar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b="1" dirty="0" smtClean="0">
                <a:solidFill>
                  <a:srgbClr val="7030A0"/>
                </a:solidFill>
              </a:rPr>
              <a:t>Field Biologist associated with Adventure Hub, Amravati.</a:t>
            </a:r>
            <a:endParaRPr lang="en-US" b="1" dirty="0">
              <a:solidFill>
                <a:srgbClr val="7030A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892800" y="457200"/>
            <a:ext cx="0" cy="22098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5381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hreeram\Desktop\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57662"/>
            <a:ext cx="4419600" cy="22045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hreeram\Desktop\2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809" y="559144"/>
            <a:ext cx="4435231" cy="21241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hreeram\Desktop\22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455795"/>
            <a:ext cx="4145280" cy="16706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hreeram\Desktop\2222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23" y="3992880"/>
            <a:ext cx="3784676" cy="1767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hreeram\Desktop\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291" y="2956560"/>
            <a:ext cx="2673857" cy="1844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hreeram\Desktop\3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62" t="21284" r="8887" b="35575"/>
          <a:stretch/>
        </p:blipFill>
        <p:spPr bwMode="auto">
          <a:xfrm rot="5400000">
            <a:off x="5257466" y="5071125"/>
            <a:ext cx="1677066" cy="8312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096000" y="457200"/>
            <a:ext cx="0" cy="2209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299200" y="457200"/>
            <a:ext cx="0" cy="22098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1143000" y="2880360"/>
            <a:ext cx="3718560" cy="84582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Wildlife Awareness Quiz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284721" y="2880360"/>
            <a:ext cx="4389120" cy="128016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Jointly Organized by </a:t>
            </a:r>
          </a:p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Smt. </a:t>
            </a:r>
            <a:r>
              <a:rPr lang="en-US" sz="2000" dirty="0" err="1" smtClean="0">
                <a:solidFill>
                  <a:srgbClr val="002060"/>
                </a:solidFill>
              </a:rPr>
              <a:t>Narsamma</a:t>
            </a:r>
            <a:r>
              <a:rPr lang="en-US" sz="2000" dirty="0" smtClean="0">
                <a:solidFill>
                  <a:srgbClr val="002060"/>
                </a:solidFill>
              </a:rPr>
              <a:t>  College &amp; Wildlife Environment &amp; Conservation Society (WECS), Amravati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234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891</TotalTime>
  <Words>1134</Words>
  <Application>Microsoft Office PowerPoint</Application>
  <PresentationFormat>Custom</PresentationFormat>
  <Paragraphs>262</Paragraphs>
  <Slides>20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Solstice</vt:lpstr>
      <vt:lpstr>Custom Design</vt:lpstr>
      <vt:lpstr>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THE DEPARTMENT</dc:title>
  <dc:creator>Welcome</dc:creator>
  <cp:lastModifiedBy>welcome</cp:lastModifiedBy>
  <cp:revision>135</cp:revision>
  <dcterms:created xsi:type="dcterms:W3CDTF">2020-03-07T08:28:31Z</dcterms:created>
  <dcterms:modified xsi:type="dcterms:W3CDTF">2021-06-09T08:47:48Z</dcterms:modified>
</cp:coreProperties>
</file>